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042" r:id="rId3"/>
    <p:sldId id="2063" r:id="rId4"/>
    <p:sldId id="2044" r:id="rId5"/>
    <p:sldId id="2061" r:id="rId6"/>
    <p:sldId id="2062" r:id="rId7"/>
    <p:sldId id="257" r:id="rId8"/>
    <p:sldId id="2043" r:id="rId10"/>
    <p:sldId id="2045" r:id="rId11"/>
    <p:sldId id="2059" r:id="rId12"/>
    <p:sldId id="2060" r:id="rId13"/>
    <p:sldId id="2046" r:id="rId14"/>
    <p:sldId id="2064" r:id="rId15"/>
    <p:sldId id="2065" r:id="rId16"/>
    <p:sldId id="2066" r:id="rId17"/>
    <p:sldId id="2069" r:id="rId18"/>
    <p:sldId id="2070" r:id="rId19"/>
    <p:sldId id="2071" r:id="rId20"/>
    <p:sldId id="2072" r:id="rId21"/>
    <p:sldId id="2068" r:id="rId22"/>
    <p:sldId id="2067" r:id="rId23"/>
    <p:sldId id="20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7"/>
    <p:restoredTop sz="94679"/>
  </p:normalViewPr>
  <p:slideViewPr>
    <p:cSldViewPr snapToGrid="0" snapToObjects="1" showGuides="1">
      <p:cViewPr varScale="1">
        <p:scale>
          <a:sx n="74" d="100"/>
          <a:sy n="74" d="100"/>
        </p:scale>
        <p:origin x="48" y="41"/>
      </p:cViewPr>
      <p:guideLst>
        <p:guide orient="horz" pos="2160"/>
        <p:guide pos="7242"/>
        <p:guide pos="438"/>
        <p:guide pos="3840"/>
        <p:guide orient="horz" pos="346"/>
        <p:guide orient="horz" pos="3974"/>
        <p:guide pos="5541"/>
        <p:guide pos="2139"/>
        <p:guide pos="4543"/>
        <p:guide orient="horz" pos="16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Conjunctions: or/but/and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20670" y="1509575"/>
            <a:ext cx="12218035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 am from Vietnam 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and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I am a student.</a:t>
            </a:r>
            <a:endParaRPr lang="en-US" sz="20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670" y="2900156"/>
            <a:ext cx="12498291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You have the blue pen 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or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the red pen.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669" y="4117488"/>
            <a:ext cx="12498291" cy="220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I can speak English </a:t>
            </a:r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but</a:t>
            </a:r>
            <a:r>
              <a:rPr lang="en-US" sz="5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I am not very good at it.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569814" y="2468411"/>
            <a:ext cx="1083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69814" y="5059211"/>
            <a:ext cx="1083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82222" y="3911585"/>
            <a:ext cx="741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5742432" y="4082778"/>
            <a:ext cx="1317943" cy="171308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248018" y="2401063"/>
            <a:ext cx="4943982" cy="1681715"/>
            <a:chOff x="8610600" y="3454612"/>
            <a:chExt cx="4943982" cy="1681715"/>
          </a:xfrm>
        </p:grpSpPr>
        <p:sp>
          <p:nvSpPr>
            <p:cNvPr id="5" name="Rectangle 4"/>
            <p:cNvSpPr/>
            <p:nvPr/>
          </p:nvSpPr>
          <p:spPr>
            <a:xfrm>
              <a:off x="8610600" y="4305330"/>
              <a:ext cx="4943982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talk about options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68862" y="3454612"/>
              <a:ext cx="13350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i="1" dirty="0">
                  <a:solidFill>
                    <a:srgbClr val="7030A0"/>
                  </a:solidFill>
                  <a:latin typeface="+mj-lt"/>
                </a:rPr>
                <a:t>or</a:t>
              </a:r>
              <a:endParaRPr lang="en-US" sz="5400" b="1" i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89082" y="248446"/>
            <a:ext cx="4802918" cy="1550121"/>
            <a:chOff x="5104425" y="430422"/>
            <a:chExt cx="4802918" cy="1550121"/>
          </a:xfrm>
        </p:grpSpPr>
        <p:sp>
          <p:nvSpPr>
            <p:cNvPr id="9" name="Rectangle 8"/>
            <p:cNvSpPr/>
            <p:nvPr/>
          </p:nvSpPr>
          <p:spPr>
            <a:xfrm>
              <a:off x="6877346" y="430422"/>
              <a:ext cx="12570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i="1" dirty="0">
                  <a:solidFill>
                    <a:srgbClr val="7030A0"/>
                  </a:solidFill>
                  <a:latin typeface="+mj-lt"/>
                </a:rPr>
                <a:t>and</a:t>
              </a:r>
              <a:endParaRPr lang="en-US" sz="5400" b="1" i="1" dirty="0">
                <a:solidFill>
                  <a:srgbClr val="7030A0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04425" y="1149546"/>
              <a:ext cx="4802918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add items to a list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5668058" y="1611305"/>
            <a:ext cx="1696950" cy="1105315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365008" y="4872536"/>
            <a:ext cx="3825086" cy="1681715"/>
            <a:chOff x="8610600" y="3454612"/>
            <a:chExt cx="3825086" cy="1681715"/>
          </a:xfrm>
        </p:grpSpPr>
        <p:sp>
          <p:nvSpPr>
            <p:cNvPr id="15" name="Rectangle 14"/>
            <p:cNvSpPr/>
            <p:nvPr/>
          </p:nvSpPr>
          <p:spPr>
            <a:xfrm>
              <a:off x="8610600" y="4305330"/>
              <a:ext cx="3825086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show contrast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468862" y="3454612"/>
              <a:ext cx="133502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i="1" dirty="0">
                  <a:solidFill>
                    <a:srgbClr val="7030A0"/>
                  </a:solidFill>
                  <a:latin typeface="+mj-lt"/>
                </a:rPr>
                <a:t>but</a:t>
              </a:r>
              <a:endParaRPr lang="en-US" sz="5400" b="1" i="1" dirty="0">
                <a:solidFill>
                  <a:srgbClr val="7030A0"/>
                </a:solidFill>
                <a:latin typeface="+mj-lt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6067536" y="3345775"/>
            <a:ext cx="992839" cy="20184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61691" y="2631417"/>
            <a:ext cx="4676903" cy="152451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Conjunctions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1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69069" y="1509575"/>
            <a:ext cx="12218035" cy="1045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Brazil</a:t>
            </a:r>
            <a:endParaRPr lang="en-US" sz="2000" b="1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9069" y="2900156"/>
            <a:ext cx="12498291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>
                <a:latin typeface="Times New Roman" panose="02020603050405020304" pitchFamily="18" charset="0"/>
                <a:ea typeface="MS Mincho"/>
              </a:rPr>
              <a:t>A Mexican food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068" y="4117488"/>
            <a:ext cx="12498291" cy="114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>
                <a:latin typeface="Times New Roman" panose="02020603050405020304" pitchFamily="18" charset="0"/>
                <a:ea typeface="MS Mincho"/>
              </a:rPr>
              <a:t>A sports star</a:t>
            </a:r>
            <a:endParaRPr lang="en-US" sz="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2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0414" y="1793631"/>
            <a:ext cx="12218035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woman is wrong and the man is right. </a:t>
            </a: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414" y="3617339"/>
            <a:ext cx="12498291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2+3. 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woman is right and the man is wrong. </a:t>
            </a:r>
            <a:endParaRPr lang="en-US" sz="7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Friends Plus for Vietnam G6 SB Track 1.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81600" y="2716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56840"/>
            <a:ext cx="12192000" cy="56011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3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Friends Plus for Vietnam G6 SB Track 1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215408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77155" y="2918494"/>
            <a:ext cx="15472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think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0179" y="3532559"/>
            <a:ext cx="1168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you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4157" y="4165100"/>
            <a:ext cx="1340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sure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11646" y="4803445"/>
            <a:ext cx="14699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right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1968" y="5430702"/>
            <a:ext cx="16448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know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418" y="1186454"/>
            <a:ext cx="106682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international </a:t>
            </a:r>
            <a:r>
              <a:rPr lang="en-US" altLang="en-US" sz="4400" dirty="0">
                <a:solidFill>
                  <a:prstClr val="black"/>
                </a:solidFill>
              </a:rPr>
              <a:t>(</a:t>
            </a:r>
            <a:r>
              <a:rPr lang="en-US" altLang="en-US" sz="4400" dirty="0" err="1">
                <a:solidFill>
                  <a:prstClr val="black"/>
                </a:solidFill>
              </a:rPr>
              <a:t>adj</a:t>
            </a:r>
            <a:r>
              <a:rPr lang="en-US" altLang="en-US" sz="4400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/ˌ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ɪn.t̬ɚˈnæʃ.ən.əl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0435" y="178342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  <a:endParaRPr lang="en-US" sz="4400" b="1" u="sng" dirty="0">
              <a:solidFill>
                <a:srgbClr val="FF0000"/>
              </a:solidFill>
              <a:latin typeface=".VnMemorandum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5042" y="3622850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especially </a:t>
            </a:r>
            <a:r>
              <a:rPr lang="en-US" altLang="en-US" sz="4400" dirty="0">
                <a:solidFill>
                  <a:prstClr val="black"/>
                </a:solidFill>
              </a:rPr>
              <a:t>(</a:t>
            </a:r>
            <a:r>
              <a:rPr lang="en-US" altLang="en-US" sz="4400" dirty="0" err="1">
                <a:solidFill>
                  <a:prstClr val="black"/>
                </a:solidFill>
              </a:rPr>
              <a:t>adv</a:t>
            </a:r>
            <a:r>
              <a:rPr lang="en-US" altLang="en-US" sz="4400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ɪˈspeʃ.əl.i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4263" y="1821354"/>
            <a:ext cx="6390640" cy="951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dirty="0">
                <a:solidFill>
                  <a:srgbClr val="320CF2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between or among nations.</a:t>
            </a:r>
            <a:endParaRPr lang="en-US" sz="4400" b="1" i="1" dirty="0">
              <a:solidFill>
                <a:srgbClr val="320CF2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99249" y="4392291"/>
            <a:ext cx="3969385" cy="951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dirty="0">
                <a:solidFill>
                  <a:srgbClr val="320CF2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more than usual</a:t>
            </a:r>
            <a:endParaRPr lang="en-US" sz="4400" b="1" i="1" dirty="0">
              <a:solidFill>
                <a:srgbClr val="320CF2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am Cohesion - Overview, Examples, Strategies for Team Bond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69" y="0"/>
            <a:ext cx="9965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24812" y="6027003"/>
            <a:ext cx="394165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team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rgbClr val="F53C4B">
                    <a:lumMod val="75000"/>
                  </a:srgbClr>
                </a:solidFill>
              </a:rPr>
              <a:t>/</a:t>
            </a:r>
            <a:r>
              <a:rPr lang="en-US" altLang="en-US" sz="4400" dirty="0" err="1">
                <a:solidFill>
                  <a:srgbClr val="F53C4B">
                    <a:lumMod val="75000"/>
                  </a:srgbClr>
                </a:solidFill>
              </a:rPr>
              <a:t>tiːm</a:t>
            </a:r>
            <a:r>
              <a:rPr lang="en-US" altLang="en-US" sz="4400" dirty="0">
                <a:solidFill>
                  <a:srgbClr val="F53C4B">
                    <a:lumMod val="75000"/>
                  </a:srgbClr>
                </a:solidFill>
              </a:rPr>
              <a:t>/</a:t>
            </a:r>
            <a:endParaRPr lang="en-US" altLang="en-US" sz="4400" dirty="0">
              <a:solidFill>
                <a:srgbClr val="F53C4B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nding Emails With Python – Real Pytho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4812" y="6027003"/>
            <a:ext cx="4684296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email </a:t>
            </a:r>
            <a:r>
              <a:rPr lang="en-US" altLang="en-US" sz="4400" dirty="0">
                <a:solidFill>
                  <a:prstClr val="black"/>
                </a:solidFill>
              </a:rPr>
              <a:t>(v)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meɪl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hat messages on smartphone flat cartoon sms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" b="14043"/>
          <a:stretch>
            <a:fillRect/>
          </a:stretch>
        </p:blipFill>
        <p:spPr bwMode="auto">
          <a:xfrm>
            <a:off x="4251325" y="13138"/>
            <a:ext cx="7940675" cy="68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10" y="870574"/>
            <a:ext cx="4055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message </a:t>
            </a:r>
            <a:r>
              <a:rPr lang="en-US" altLang="en-US" sz="4400" dirty="0">
                <a:solidFill>
                  <a:prstClr val="black"/>
                </a:solidFill>
              </a:rPr>
              <a:t>(v) </a:t>
            </a:r>
            <a:endParaRPr lang="en-US" altLang="en-US" sz="4400" dirty="0">
              <a:solidFill>
                <a:prstClr val="black"/>
              </a:solidFill>
            </a:endParaRPr>
          </a:p>
          <a:p>
            <a:r>
              <a:rPr lang="en-US" altLang="en-US" sz="4400" dirty="0">
                <a:solidFill>
                  <a:prstClr val="black"/>
                </a:solidFill>
              </a:rPr>
              <a:t>	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mes.ɪdʒ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4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9838" y="3863656"/>
            <a:ext cx="11410950" cy="2588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marR="0" indent="-139700">
              <a:lnSpc>
                <a:spcPct val="12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We use capital letters for the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names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of people, countries / cities, teams,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languages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/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nationalities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and </a:t>
            </a: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the first word of a sentence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44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558" y="1165355"/>
            <a:ext cx="7983855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No, she's from the USA.</a:t>
            </a:r>
            <a:endParaRPr lang="en-US" sz="4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838" y="2531538"/>
            <a:ext cx="11220450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</a:pPr>
            <a:r>
              <a:rPr lang="en-US" sz="4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4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She's into music, sport and cooking.</a:t>
            </a:r>
            <a:endParaRPr lang="en-US" sz="4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me Review Sticker by Dresssofia for iOS &amp; Android | GIPH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5" y="566928"/>
            <a:ext cx="9466968" cy="51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Exercise 5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90700"/>
            <a:ext cx="12192000" cy="3657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0455" y="1527844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or 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4240" y="2252365"/>
            <a:ext cx="1372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and 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94271" y="2941018"/>
            <a:ext cx="1250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but 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2884" y="4404830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+mj-lt"/>
              </a:rPr>
              <a:t>or </a:t>
            </a:r>
            <a:endParaRPr lang="en-US" sz="5400" b="1" i="1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-290" b="1"/>
          <a:stretch>
            <a:fillRect/>
          </a:stretch>
        </p:blipFill>
        <p:spPr bwMode="auto">
          <a:xfrm>
            <a:off x="46383" y="-19878"/>
            <a:ext cx="12145617" cy="687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4834" y="2192082"/>
            <a:ext cx="86271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- Learn by heart all the new words and the structures.</a:t>
            </a:r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- Prepare for next lesson –Unit 1: Towns and cities: Part 1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airo-Aswan-Edfu - Kom Obo - Luxor - Du lịch Netviet Trav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6" descr="Cairo-Aswan-Edfu - Kom Obo - Luxor - Du lịch Netviet Travel"/>
          <p:cNvSpPr>
            <a:spLocks noChangeAspect="1" noChangeArrowheads="1"/>
          </p:cNvSpPr>
          <p:nvPr/>
        </p:nvSpPr>
        <p:spPr bwMode="auto">
          <a:xfrm>
            <a:off x="-7666918" y="40395"/>
            <a:ext cx="123118" cy="12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2" name="Picture 8" descr="Introductory Travel Guide to Cairo, Egyp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10" y="0"/>
            <a:ext cx="10221585" cy="68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7912" y="5841230"/>
            <a:ext cx="783099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capital of Egypt?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ance: A Battleground for Premium Flagship Smartphones - Counterpoint  Researc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7" y="0"/>
            <a:ext cx="10323449" cy="688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4812" y="6027003"/>
            <a:ext cx="5011437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MS Mincho"/>
              </a:rPr>
              <a:t>Where is in Paris?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d Pitt - Movies, Age &amp; Children - Biograph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51" y="0"/>
            <a:ext cx="102210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4812" y="6027003"/>
            <a:ext cx="475322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MS Mincho"/>
              </a:rPr>
              <a:t>Who is this man?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334"/>
          <p:cNvSpPr txBox="1"/>
          <p:nvPr/>
        </p:nvSpPr>
        <p:spPr>
          <a:xfrm>
            <a:off x="160781" y="3014563"/>
            <a:ext cx="12055226" cy="3380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8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QUESTIONS words with: </a:t>
            </a:r>
            <a:endParaRPr lang="en-US" sz="4800" b="1" dirty="0">
              <a:latin typeface="Quicksand" panose="02070303000000060000" pitchFamily="18" charset="77"/>
              <a:ea typeface="Source Sans Pro" panose="020B0503030403020204" pitchFamily="34" charset="0"/>
              <a:cs typeface="Nunito Black" charset="0"/>
            </a:endParaRPr>
          </a:p>
          <a:p>
            <a:pPr algn="ctr">
              <a:lnSpc>
                <a:spcPts val="6500"/>
              </a:lnSpc>
            </a:pPr>
            <a:r>
              <a:rPr lang="en-US" sz="4800" b="1" dirty="0">
                <a:solidFill>
                  <a:srgbClr val="C00000"/>
                </a:solidFill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WHERE...? WHAT...? WHO...?</a:t>
            </a:r>
            <a:endParaRPr lang="en-US" sz="4800" b="1" dirty="0">
              <a:solidFill>
                <a:srgbClr val="C00000"/>
              </a:solidFill>
              <a:latin typeface="Quicksand" panose="02070303000000060000" pitchFamily="18" charset="77"/>
              <a:ea typeface="Source Sans Pro" panose="020B0503030403020204" pitchFamily="34" charset="0"/>
              <a:cs typeface="Nunito Black" charset="0"/>
            </a:endParaRPr>
          </a:p>
          <a:p>
            <a:pPr algn="ctr">
              <a:lnSpc>
                <a:spcPts val="6500"/>
              </a:lnSpc>
            </a:pPr>
            <a:r>
              <a:rPr lang="en-US" sz="48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and CONJUNCTIONS:</a:t>
            </a:r>
            <a:endParaRPr lang="en-US" sz="4800" b="1" dirty="0">
              <a:latin typeface="Quicksand" panose="02070303000000060000" pitchFamily="18" charset="77"/>
              <a:ea typeface="Source Sans Pro" panose="020B0503030403020204" pitchFamily="34" charset="0"/>
              <a:cs typeface="Nunito Black" charset="0"/>
            </a:endParaRPr>
          </a:p>
          <a:p>
            <a:pPr algn="ctr">
              <a:lnSpc>
                <a:spcPts val="6500"/>
              </a:lnSpc>
            </a:pPr>
            <a:r>
              <a:rPr lang="en-US" sz="4800" b="1" dirty="0"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Quicksand" panose="02070303000000060000" pitchFamily="18" charset="77"/>
                <a:ea typeface="Source Sans Pro" panose="020B0503030403020204" pitchFamily="34" charset="0"/>
                <a:cs typeface="Nunito Black" charset="0"/>
              </a:rPr>
              <a:t>AND-OR-BUT</a:t>
            </a:r>
            <a:endParaRPr lang="en-US" sz="4800" b="1" dirty="0">
              <a:solidFill>
                <a:srgbClr val="C00000"/>
              </a:solidFill>
              <a:latin typeface="Quicksand" panose="02070303000000060000" pitchFamily="18" charset="77"/>
              <a:ea typeface="Source Sans Pro" panose="020B0503030403020204" pitchFamily="34" charset="0"/>
              <a:cs typeface="Nunito Black" charset="0"/>
            </a:endParaRPr>
          </a:p>
        </p:txBody>
      </p: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2553437" y="178616"/>
            <a:ext cx="735226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ko-KR" sz="8000" b="1" dirty="0">
                <a:solidFill>
                  <a:srgbClr val="FF0000"/>
                </a:solidFill>
                <a:latin typeface="Stencil" panose="040409050D0802020404" pitchFamily="82" charset="0"/>
                <a:ea typeface="Malgun Gothic" panose="020B0503020000020004" pitchFamily="50" charset="-127"/>
                <a:cs typeface="Arial" panose="020B0604020202020204" pitchFamily="34" charset="0"/>
              </a:rPr>
              <a:t>Starter unit</a:t>
            </a:r>
            <a:endParaRPr lang="en-US" altLang="ko-KR" sz="8000" b="1" dirty="0">
              <a:solidFill>
                <a:srgbClr val="FF0000"/>
              </a:solidFill>
              <a:latin typeface="Stencil" panose="040409050D0802020404" pitchFamily="82" charset="0"/>
              <a:ea typeface="Malgun Gothic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422195" y="1415485"/>
            <a:ext cx="5087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8</a:t>
            </a:r>
            <a:endParaRPr lang="en-US" sz="48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Language Focus</a:t>
            </a:r>
            <a:endParaRPr lang="en-US" sz="4800" b="1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55" y="1824942"/>
            <a:ext cx="10901216" cy="18782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Where + to be + subject?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>
              <a:lnSpc>
                <a:spcPct val="127000"/>
              </a:lnSpc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be + (place)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Question words </a:t>
              </a:r>
              <a:endPara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7" y="4185922"/>
            <a:ext cx="9000537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  <a:endParaRPr lang="en-US" sz="4400" b="1" i="1" u="sng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Where are the students?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They are in the classroom.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3148"/>
            <a:ext cx="12192000" cy="18782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What + to be + subject?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>
              <a:lnSpc>
                <a:spcPct val="127000"/>
              </a:lnSpc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to be + ( thing)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Question words </a:t>
              </a:r>
              <a:endParaRPr lang="en-US" altLang="en-US" sz="4400" kern="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8" y="4185922"/>
            <a:ext cx="85675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  <a:endParaRPr lang="en-US" sz="4400" b="1" i="1" u="sng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What is your name?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My name is Mary.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93148"/>
            <a:ext cx="12192000" cy="18782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Who + to be + subject?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>
              <a:lnSpc>
                <a:spcPct val="127000"/>
              </a:lnSpc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 + to be + (person)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3167360" cy="956030"/>
            <a:chOff x="0" y="0"/>
            <a:chExt cx="13200789" cy="1095911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109591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ap="flat" cmpd="sng" algn="ctr">
              <a:solidFill>
                <a:srgbClr val="315848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84889" y="160304"/>
              <a:ext cx="11915900" cy="882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en-US" sz="4400" kern="0" dirty="0">
                  <a:solidFill>
                    <a:srgbClr val="0070C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Question words </a:t>
              </a:r>
              <a:endParaRPr lang="en-US" altLang="en-US" sz="4400" kern="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86118" y="4185922"/>
            <a:ext cx="8567582" cy="230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i="1" u="sng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Example:</a:t>
            </a:r>
            <a:endParaRPr lang="en-US" sz="4400" b="1" i="1" u="sng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Who is he?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He is my older brother.</a:t>
            </a:r>
            <a:endParaRPr lang="en-US" sz="4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PTIFY - Financial - Light">
      <a:dk1>
        <a:srgbClr val="10132B"/>
      </a:dk1>
      <a:lt1>
        <a:srgbClr val="FFFFFF"/>
      </a:lt1>
      <a:dk2>
        <a:srgbClr val="212459"/>
      </a:dk2>
      <a:lt2>
        <a:srgbClr val="EAF6FF"/>
      </a:lt2>
      <a:accent1>
        <a:srgbClr val="29A3F7"/>
      </a:accent1>
      <a:accent2>
        <a:srgbClr val="2B2E6E"/>
      </a:accent2>
      <a:accent3>
        <a:srgbClr val="CCB796"/>
      </a:accent3>
      <a:accent4>
        <a:srgbClr val="FBA239"/>
      </a:accent4>
      <a:accent5>
        <a:srgbClr val="F53C4B"/>
      </a:accent5>
      <a:accent6>
        <a:srgbClr val="555B6C"/>
      </a:accent6>
      <a:hlink>
        <a:srgbClr val="F9A145"/>
      </a:hlink>
      <a:folHlink>
        <a:srgbClr val="F2404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1429</Words>
  <Application>WPS Presentation</Application>
  <PresentationFormat>Widescreen</PresentationFormat>
  <Paragraphs>130</Paragraphs>
  <Slides>21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MS Mincho</vt:lpstr>
      <vt:lpstr>Segoe Print</vt:lpstr>
      <vt:lpstr>Quicksand</vt:lpstr>
      <vt:lpstr>Source Sans Pro</vt:lpstr>
      <vt:lpstr>Nunito Black</vt:lpstr>
      <vt:lpstr>Stencil</vt:lpstr>
      <vt:lpstr>Malgun Gothic</vt:lpstr>
      <vt:lpstr>Arial Rounded MT Bold</vt:lpstr>
      <vt:lpstr>Calibri</vt:lpstr>
      <vt:lpstr>Arial Black</vt:lpstr>
      <vt:lpstr>Microsoft YaHei</vt:lpstr>
      <vt:lpstr>Arial Unicode MS</vt:lpstr>
      <vt:lpstr>Calibri Light</vt:lpstr>
      <vt:lpstr>.VnMemorandum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PHAM THI THUY</cp:lastModifiedBy>
  <cp:revision>166</cp:revision>
  <dcterms:created xsi:type="dcterms:W3CDTF">2018-12-21T22:04:00Z</dcterms:created>
  <dcterms:modified xsi:type="dcterms:W3CDTF">2021-08-07T03:34:32Z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